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2" r:id="rId1"/>
  </p:sldMasterIdLst>
  <p:notesMasterIdLst>
    <p:notesMasterId r:id="rId23"/>
  </p:notesMasterIdLst>
  <p:sldIdLst>
    <p:sldId id="256" r:id="rId2"/>
    <p:sldId id="274" r:id="rId3"/>
    <p:sldId id="258" r:id="rId4"/>
    <p:sldId id="271" r:id="rId5"/>
    <p:sldId id="259" r:id="rId6"/>
    <p:sldId id="260" r:id="rId7"/>
    <p:sldId id="332" r:id="rId8"/>
    <p:sldId id="277" r:id="rId9"/>
    <p:sldId id="270" r:id="rId10"/>
    <p:sldId id="257" r:id="rId11"/>
    <p:sldId id="329" r:id="rId12"/>
    <p:sldId id="327" r:id="rId13"/>
    <p:sldId id="330" r:id="rId14"/>
    <p:sldId id="305" r:id="rId15"/>
    <p:sldId id="282" r:id="rId16"/>
    <p:sldId id="299" r:id="rId17"/>
    <p:sldId id="313" r:id="rId18"/>
    <p:sldId id="316" r:id="rId19"/>
    <p:sldId id="319" r:id="rId20"/>
    <p:sldId id="321" r:id="rId21"/>
    <p:sldId id="322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236" autoAdjust="0"/>
    <p:restoredTop sz="89717" autoAdjust="0"/>
  </p:normalViewPr>
  <p:slideViewPr>
    <p:cSldViewPr>
      <p:cViewPr varScale="1">
        <p:scale>
          <a:sx n="65" d="100"/>
          <a:sy n="65" d="100"/>
        </p:scale>
        <p:origin x="-60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2184A5-C61C-4241-9470-F639D3B48C3A}" type="datetimeFigureOut">
              <a:rPr lang="en-US" smtClean="0"/>
              <a:pPr/>
              <a:t>6/8/2016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3EE6BD-B732-4644-ADEF-B0F068EF17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7627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3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4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329D7F-BF96-4AD6-9E21-9262CFF25D3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8792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Сначала учреждение привлекательных услуг, затем увеличение времени работы.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40A00-5D96-41E0-87D8-F3CFF43C46EB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16915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i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3EE6BD-B732-4644-ADEF-B0F068EF1747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22221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«Пробужденных»</a:t>
            </a:r>
            <a:r>
              <a:rPr lang="ru-RU" baseline="0" dirty="0" smtClean="0"/>
              <a:t> в отрасли крайне мало. Каков должен быть механизм восстания ото сна?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Изначально присущей библиотекам функции сбора и хранения знаний сегодня уже абсолютно недостаточно для оправдания её содержания обществом. Библиотека превратилась в дорогу, по которой перестали ездить и которая постепенно зарастает травой.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Руководители большинства библиотек страны страшатся перемен, мыслят категориями прошлого и стремятся сохранять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status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quo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вчерашнего и позавчерашнего дня как можно долгий отрезок времени, заботясь о собственном самосохранении, а не об эффективности работы учреждения.  Библиотекари зачастую винят в ситуации всех, кого угодно, кроме себя. Между тем, именно долголетнее бездействие и привело к нынешней ситуации.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3EE6BD-B732-4644-ADEF-B0F068EF1747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36274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AD4C5F7-0DC6-47BF-967F-C501FD899523}" type="slidenum">
              <a:rPr lang="ru-RU" smtClean="0"/>
              <a:pPr/>
              <a:t>21</a:t>
            </a:fld>
            <a:endParaRPr lang="ru-RU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6492178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Основанием,</a:t>
            </a:r>
            <a:r>
              <a:rPr lang="ru-RU" baseline="0" dirty="0" smtClean="0"/>
              <a:t> для существования библиотеки в цифровой среде не является тот факт, что большинство здесь собравшихся в них работают.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3EE6BD-B732-4644-ADEF-B0F068EF174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2285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3EE6BD-B732-4644-ADEF-B0F068EF174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67209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Исчезновение</a:t>
            </a:r>
            <a:r>
              <a:rPr lang="ru-RU" baseline="0" dirty="0" smtClean="0"/>
              <a:t> монополии на деятельность библиотеки </a:t>
            </a:r>
            <a:r>
              <a:rPr lang="ru-RU" baseline="0" dirty="0" err="1" smtClean="0"/>
              <a:t>всвязи</a:t>
            </a:r>
            <a:r>
              <a:rPr lang="ru-RU" baseline="0" dirty="0" smtClean="0"/>
              <a:t> с </a:t>
            </a:r>
            <a:r>
              <a:rPr lang="ru-RU" baseline="0" dirty="0" err="1" smtClean="0"/>
              <a:t>изменеинями</a:t>
            </a:r>
            <a:r>
              <a:rPr lang="ru-RU" baseline="0" dirty="0" smtClean="0"/>
              <a:t> информационной инфраструктуры.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3EE6BD-B732-4644-ADEF-B0F068EF174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65858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Библиотека – это место, где опережающее инновационное сознание базируется</a:t>
            </a:r>
            <a:r>
              <a:rPr lang="ru-RU" baseline="0" dirty="0" smtClean="0"/>
              <a:t> на интеллектуальном наследии человечества. Библиотека </a:t>
            </a:r>
            <a:r>
              <a:rPr lang="ru-RU" dirty="0" smtClean="0"/>
              <a:t>–</a:t>
            </a:r>
            <a:r>
              <a:rPr lang="ru-RU" baseline="0" dirty="0" smtClean="0"/>
              <a:t> одновременно духовная опора и надежный помощник в решении проблем повседневной жизни.</a:t>
            </a: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3EE6BD-B732-4644-ADEF-B0F068EF174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54555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Сокращение финансирования следствие,</a:t>
            </a:r>
            <a:r>
              <a:rPr lang="ru-RU" baseline="0" dirty="0" smtClean="0"/>
              <a:t> а не причина нынешнего развития библиотек.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3EE6BD-B732-4644-ADEF-B0F068EF174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61169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Перемены</a:t>
            </a:r>
            <a:r>
              <a:rPr lang="ru-RU" baseline="0" dirty="0" smtClean="0"/>
              <a:t> сверху и снизу должны идти навстречу друг другу.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3EE6BD-B732-4644-ADEF-B0F068EF174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77684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3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4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ru-RU" dirty="0" smtClean="0"/>
              <a:t>Министерство: Базовый перечень услуг, Ведомственный</a:t>
            </a:r>
            <a:r>
              <a:rPr lang="ru-RU" baseline="0" dirty="0" smtClean="0"/>
              <a:t> перечень услуг, ф</a:t>
            </a:r>
            <a:r>
              <a:rPr lang="ru-RU" dirty="0" smtClean="0"/>
              <a:t>ормирование  модельных библиотек, мониторинговой и аттестационной систем, призванных направлять и стимулировать преобразование библиотек в нужном направлении.</a:t>
            </a:r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7EED1B-69E5-4FDD-AD9E-CA77B6ADC26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23935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Необходим «Типовой алгоритм преобразований библиотеки определенного типа в новое качество». Модельный стандарт – своеобразная матрица наподобие </a:t>
            </a:r>
            <a:r>
              <a:rPr lang="ru-RU" dirty="0" err="1" smtClean="0"/>
              <a:t>инфографики</a:t>
            </a:r>
            <a:r>
              <a:rPr lang="ru-RU" dirty="0" smtClean="0"/>
              <a:t>, в которой указаны пункты, которые будут или не будут заполнены, демонстрируя уровень соответствия библиотеки требованиям – мониторинг модельного стандарта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3EE6BD-B732-4644-ADEF-B0F068EF174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4245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970FE6EB-1F9F-4275-B9C8-18CB7944F8D7}" type="datetimeFigureOut">
              <a:rPr lang="ru-RU" smtClean="0"/>
              <a:pPr/>
              <a:t>08.06.2016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5A0F00E8-89A9-4C77-B94E-E64907F2EA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FE6EB-1F9F-4275-B9C8-18CB7944F8D7}" type="datetimeFigureOut">
              <a:rPr lang="ru-RU" smtClean="0"/>
              <a:pPr/>
              <a:t>08.06.2016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F00E8-89A9-4C77-B94E-E64907F2EA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FE6EB-1F9F-4275-B9C8-18CB7944F8D7}" type="datetimeFigureOut">
              <a:rPr lang="ru-RU" smtClean="0"/>
              <a:pPr/>
              <a:t>08.06.2016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F00E8-89A9-4C77-B94E-E64907F2EA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FE6EB-1F9F-4275-B9C8-18CB7944F8D7}" type="datetimeFigureOut">
              <a:rPr lang="ru-RU" smtClean="0"/>
              <a:pPr/>
              <a:t>08.06.2016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F00E8-89A9-4C77-B94E-E64907F2EA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70FE6EB-1F9F-4275-B9C8-18CB7944F8D7}" type="datetimeFigureOut">
              <a:rPr lang="ru-RU" smtClean="0"/>
              <a:pPr/>
              <a:t>08.06.2016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A0F00E8-89A9-4C77-B94E-E64907F2EA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FE6EB-1F9F-4275-B9C8-18CB7944F8D7}" type="datetimeFigureOut">
              <a:rPr lang="ru-RU" smtClean="0"/>
              <a:pPr/>
              <a:t>08.06.2016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F00E8-89A9-4C77-B94E-E64907F2EA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FE6EB-1F9F-4275-B9C8-18CB7944F8D7}" type="datetimeFigureOut">
              <a:rPr lang="ru-RU" smtClean="0"/>
              <a:pPr/>
              <a:t>08.06.2016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F00E8-89A9-4C77-B94E-E64907F2EA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FE6EB-1F9F-4275-B9C8-18CB7944F8D7}" type="datetimeFigureOut">
              <a:rPr lang="ru-RU" smtClean="0"/>
              <a:pPr/>
              <a:t>08.06.2016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F00E8-89A9-4C77-B94E-E64907F2EA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FE6EB-1F9F-4275-B9C8-18CB7944F8D7}" type="datetimeFigureOut">
              <a:rPr lang="ru-RU" smtClean="0"/>
              <a:pPr/>
              <a:t>08.06.2016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F00E8-89A9-4C77-B94E-E64907F2EA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FE6EB-1F9F-4275-B9C8-18CB7944F8D7}" type="datetimeFigureOut">
              <a:rPr lang="ru-RU" smtClean="0"/>
              <a:pPr/>
              <a:t>08.06.2016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F00E8-89A9-4C77-B94E-E64907F2EA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FE6EB-1F9F-4275-B9C8-18CB7944F8D7}" type="datetimeFigureOut">
              <a:rPr lang="ru-RU" smtClean="0"/>
              <a:pPr/>
              <a:t>08.06.2016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F00E8-89A9-4C77-B94E-E64907F2EA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70FE6EB-1F9F-4275-B9C8-18CB7944F8D7}" type="datetimeFigureOut">
              <a:rPr lang="ru-RU" smtClean="0"/>
              <a:pPr/>
              <a:t>08.06.2016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A0F00E8-89A9-4C77-B94E-E64907F2EA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adimstepanov.ru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stepanov@vadimstepanov.r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Больше, чем книги: библиотека и библиотекари в мире, где меняется всё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5013176"/>
            <a:ext cx="6858000" cy="533400"/>
          </a:xfrm>
        </p:spPr>
        <p:txBody>
          <a:bodyPr>
            <a:noAutofit/>
          </a:bodyPr>
          <a:lstStyle/>
          <a:p>
            <a:r>
              <a:rPr lang="ru-RU" sz="1800" b="1" dirty="0"/>
              <a:t>День библиотечных </a:t>
            </a:r>
            <a:r>
              <a:rPr lang="ru-RU" sz="1800" b="1" dirty="0" smtClean="0"/>
              <a:t>инноваций</a:t>
            </a:r>
            <a:endParaRPr lang="ru-RU" sz="1800" b="1" dirty="0"/>
          </a:p>
          <a:p>
            <a:r>
              <a:rPr lang="en-US" sz="1800" dirty="0" smtClean="0"/>
              <a:t>8</a:t>
            </a:r>
            <a:r>
              <a:rPr lang="ru-RU" sz="1800" dirty="0" smtClean="0"/>
              <a:t> июня 2016 года, г. Судак, Республика Крым, Россия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Ответ на </a:t>
            </a:r>
            <a:r>
              <a:rPr lang="ru-RU" dirty="0"/>
              <a:t>вызовы – </a:t>
            </a:r>
            <a:r>
              <a:rPr lang="ru-RU" dirty="0" smtClean="0"/>
              <a:t>переосмысление функций библиотеки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395536" y="1268760"/>
            <a:ext cx="8435280" cy="4493096"/>
          </a:xfrm>
        </p:spPr>
        <p:txBody>
          <a:bodyPr>
            <a:noAutofit/>
          </a:bodyPr>
          <a:lstStyle/>
          <a:p>
            <a:r>
              <a:rPr lang="ru-RU" sz="2400" dirty="0" smtClean="0"/>
              <a:t>Отбор, продвижение и обеспечение доступа к наиболее ценным для пользователей информационным источникам во всех форматах при приоритете цифровых.</a:t>
            </a:r>
          </a:p>
          <a:p>
            <a:r>
              <a:rPr lang="ru-RU" sz="2400" dirty="0" smtClean="0"/>
              <a:t>Образовательно-просветительская деятельность, способствующая адаптации граждан к постоянным изменениям внешней среды с акцентом на образовательные программы и консультационный сервис по информационной культуре.</a:t>
            </a:r>
          </a:p>
          <a:p>
            <a:r>
              <a:rPr lang="ru-RU" sz="2400" dirty="0" smtClean="0"/>
              <a:t>Предоставление физической </a:t>
            </a:r>
            <a:r>
              <a:rPr lang="ru-RU" sz="2400" dirty="0"/>
              <a:t>площадки </a:t>
            </a:r>
            <a:r>
              <a:rPr lang="ru-RU" sz="2400" dirty="0" smtClean="0"/>
              <a:t>для многосторонней живой коммуникации, стимулирующей </a:t>
            </a:r>
            <a:r>
              <a:rPr lang="ru-RU" sz="2400" dirty="0" err="1"/>
              <a:t>инновационность</a:t>
            </a:r>
            <a:r>
              <a:rPr lang="ru-RU" sz="2400" dirty="0"/>
              <a:t> мышления и развитие творческих способностей </a:t>
            </a:r>
            <a:r>
              <a:rPr lang="ru-RU" sz="2400" dirty="0" smtClean="0"/>
              <a:t>(выставки, лекции, дискуссии, мастер-классы, совещания и т.д.).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363272" cy="4464496"/>
          </a:xfrm>
        </p:spPr>
        <p:txBody>
          <a:bodyPr>
            <a:normAutofit/>
          </a:bodyPr>
          <a:lstStyle/>
          <a:p>
            <a:r>
              <a:rPr lang="ru-RU" dirty="0" smtClean="0"/>
              <a:t>Сегодня и завтра </a:t>
            </a:r>
            <a:r>
              <a:rPr lang="ru-RU" b="1" dirty="0" smtClean="0"/>
              <a:t>Библиотека</a:t>
            </a:r>
            <a:r>
              <a:rPr lang="ru-RU" dirty="0" smtClean="0"/>
              <a:t> – это открытая (доступная для всех) </a:t>
            </a:r>
            <a:r>
              <a:rPr lang="ru-RU" dirty="0" err="1" smtClean="0"/>
              <a:t>инновационно</a:t>
            </a:r>
            <a:r>
              <a:rPr lang="ru-RU" dirty="0" smtClean="0"/>
              <a:t>-просветительская </a:t>
            </a:r>
            <a:r>
              <a:rPr lang="ru-RU" dirty="0"/>
              <a:t>площадка, обеспечивающая  поддержку </a:t>
            </a:r>
            <a:r>
              <a:rPr lang="ru-RU" dirty="0" smtClean="0"/>
              <a:t>всех </a:t>
            </a:r>
            <a:r>
              <a:rPr lang="ru-RU" dirty="0"/>
              <a:t>форм познания и обретения </a:t>
            </a:r>
            <a:r>
              <a:rPr lang="ru-RU" dirty="0" smtClean="0"/>
              <a:t>пользователями компетенций, позволяющих адаптироваться </a:t>
            </a:r>
            <a:r>
              <a:rPr lang="ru-RU" dirty="0"/>
              <a:t>к постоянно </a:t>
            </a:r>
            <a:r>
              <a:rPr lang="ru-RU" dirty="0" smtClean="0"/>
              <a:t>меняющимся </a:t>
            </a:r>
            <a:r>
              <a:rPr lang="ru-RU" dirty="0"/>
              <a:t>условиям </a:t>
            </a:r>
            <a:r>
              <a:rPr lang="ru-RU" dirty="0" smtClean="0"/>
              <a:t>жизни.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3227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меняется по сравнению с предыдущим периодом: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dirty="0"/>
              <a:t>Библиотеки перепрофилируются в </a:t>
            </a:r>
            <a:r>
              <a:rPr lang="ru-RU" sz="2800" b="1" dirty="0"/>
              <a:t>полифункциональные учреждения</a:t>
            </a:r>
            <a:r>
              <a:rPr lang="ru-RU" sz="2800" dirty="0"/>
              <a:t>, выполняющие параллельно нескольких равных по значимости задач.</a:t>
            </a:r>
          </a:p>
          <a:p>
            <a:r>
              <a:rPr lang="ru-RU" sz="2800" dirty="0"/>
              <a:t>Изначальная функция библиотеки (собирать – хранить – предоставлять доступ к документам) видоизменяется и становится одним из направлений её деятельности, наряду с перечисленными выше</a:t>
            </a:r>
            <a:r>
              <a:rPr lang="ru-RU" sz="2800" dirty="0" smtClean="0"/>
              <a:t>.</a:t>
            </a:r>
            <a:endParaRPr lang="ru-RU" sz="2800" dirty="0"/>
          </a:p>
          <a:p>
            <a:r>
              <a:rPr lang="ru-RU" sz="2800" dirty="0" smtClean="0"/>
              <a:t>Социальная </a:t>
            </a:r>
            <a:r>
              <a:rPr lang="ru-RU" sz="2800" dirty="0"/>
              <a:t>роль </a:t>
            </a:r>
            <a:r>
              <a:rPr lang="ru-RU" sz="2800" dirty="0" smtClean="0"/>
              <a:t>библиотек, её устойчивость, при этом значительно повышается за счет выполнения большего числа функций (видов деятельности).</a:t>
            </a:r>
            <a:endParaRPr lang="ru-RU" sz="2800" dirty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Признаки надвигающейся «Великой библиотечной революции»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Противоречие между постоянно  и быстро меняющимися потребностями аудитории и предоставляемыми библиотеками услугами.</a:t>
            </a:r>
          </a:p>
          <a:p>
            <a:r>
              <a:rPr lang="ru-RU" dirty="0" smtClean="0"/>
              <a:t>Противоречие между требованиями по виду и качеству услуг со стороны учредителей (в российской практике - </a:t>
            </a:r>
            <a:r>
              <a:rPr lang="ru-RU" dirty="0" err="1" smtClean="0"/>
              <a:t>госзадание</a:t>
            </a:r>
            <a:r>
              <a:rPr lang="ru-RU" dirty="0" smtClean="0"/>
              <a:t>) и реальными потребностями общества.</a:t>
            </a:r>
          </a:p>
          <a:p>
            <a:r>
              <a:rPr lang="ru-RU" dirty="0" smtClean="0"/>
              <a:t>Ослабление интеллектуального потенциала библиотек –творческие сотрудники не находят себе применения.</a:t>
            </a:r>
          </a:p>
          <a:p>
            <a:r>
              <a:rPr lang="ru-RU" dirty="0" smtClean="0"/>
              <a:t>Естественное </a:t>
            </a:r>
            <a:r>
              <a:rPr lang="ru-RU" dirty="0"/>
              <a:t>следствие – </a:t>
            </a:r>
            <a:r>
              <a:rPr lang="ru-RU" dirty="0" smtClean="0"/>
              <a:t>сокращение финансирования отрасли – истребовать деньги на систему, необходимость которой все менее очевидна, становится все сложнее.</a:t>
            </a:r>
          </a:p>
        </p:txBody>
      </p:sp>
    </p:spTree>
    <p:extLst>
      <p:ext uri="{BB962C8B-B14F-4D97-AF65-F5344CB8AC3E}">
        <p14:creationId xmlns:p14="http://schemas.microsoft.com/office/powerpoint/2010/main" xmlns="" val="140232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Стратегия преобразований: навстречу друг другу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Революция сверху</a:t>
            </a:r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Революция снизу</a:t>
            </a: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Преобразования в масштабах страны и отрасли в целом, связанные с изменением ключевых требований </a:t>
            </a:r>
            <a:r>
              <a:rPr lang="ru-RU" dirty="0"/>
              <a:t>к </a:t>
            </a:r>
            <a:r>
              <a:rPr lang="ru-RU" dirty="0" smtClean="0"/>
              <a:t>библиотекам, законодательства, профессиональных и образовательных стандартов.</a:t>
            </a:r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Преобразования на уровне конкретной библиотеки, включая внедрение новых услуг, реорганизацию пространства и повышение качества персонала.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>Революция </a:t>
            </a:r>
            <a:r>
              <a:rPr lang="ru-RU" dirty="0" smtClean="0"/>
              <a:t>сверху (Минкультуры России):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1628800"/>
            <a:ext cx="8229600" cy="4752528"/>
          </a:xfrm>
        </p:spPr>
        <p:txBody>
          <a:bodyPr>
            <a:normAutofit/>
          </a:bodyPr>
          <a:lstStyle/>
          <a:p>
            <a:r>
              <a:rPr lang="ru-RU" dirty="0" smtClean="0"/>
              <a:t>Цель: ориентировать библиотеки на предоставление услуг в соответствии с требованиями общества.</a:t>
            </a:r>
            <a:endParaRPr lang="ru-RU" dirty="0"/>
          </a:p>
          <a:p>
            <a:pPr lvl="1"/>
            <a:r>
              <a:rPr lang="ru-RU" dirty="0"/>
              <a:t>П</a:t>
            </a:r>
            <a:r>
              <a:rPr lang="ru-RU" dirty="0" smtClean="0"/>
              <a:t>ересмотр всего блока федеральных и региональных законов, касающихся библиотек, формирование новых подзаконных, прежде всего, нормативных актов.</a:t>
            </a:r>
          </a:p>
          <a:p>
            <a:pPr lvl="1"/>
            <a:r>
              <a:rPr lang="ru-RU" dirty="0" smtClean="0"/>
              <a:t>Изменение политики подготовки кадров:  переработка профессионального стандарта, программ обучения для высших и средних профессиональных учебных заведений.</a:t>
            </a:r>
          </a:p>
          <a:p>
            <a:pPr lvl="1"/>
            <a:r>
              <a:rPr lang="ru-RU" dirty="0" smtClean="0"/>
              <a:t>Инициирование проектов по созданию инструментария для преобразования библиотек (</a:t>
            </a:r>
            <a:r>
              <a:rPr lang="ru-RU" dirty="0"/>
              <a:t>формирование  модельных библиотек, мониторинговой и аттестационной систем</a:t>
            </a:r>
            <a:r>
              <a:rPr lang="ru-RU" dirty="0" smtClean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Революция </a:t>
            </a:r>
            <a:r>
              <a:rPr lang="ru-RU" dirty="0" smtClean="0"/>
              <a:t>снизу: реализация перемен на уровне библиотеки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Составление программы преобразования собственной деятельности с учетом потребностей аудитории каждой конкретной библиотеки (библиотечной системы).</a:t>
            </a:r>
          </a:p>
          <a:p>
            <a:r>
              <a:rPr lang="ru-RU" dirty="0" smtClean="0"/>
              <a:t>Программа преобразований должна основываться на понимании новых задач </a:t>
            </a:r>
            <a:r>
              <a:rPr lang="ru-RU" dirty="0"/>
              <a:t>библиотеки </a:t>
            </a:r>
            <a:r>
              <a:rPr lang="ru-RU" dirty="0" smtClean="0"/>
              <a:t>и включать:</a:t>
            </a:r>
          </a:p>
          <a:p>
            <a:pPr lvl="1"/>
            <a:r>
              <a:rPr lang="ru-RU" dirty="0" smtClean="0"/>
              <a:t>Анализ ситуации</a:t>
            </a:r>
          </a:p>
          <a:p>
            <a:pPr lvl="1"/>
            <a:r>
              <a:rPr lang="ru-RU" dirty="0" smtClean="0"/>
              <a:t>Предлагаемые сервисы</a:t>
            </a:r>
          </a:p>
          <a:p>
            <a:pPr lvl="1"/>
            <a:r>
              <a:rPr lang="ru-RU" dirty="0" smtClean="0"/>
              <a:t>Изменение пространства</a:t>
            </a:r>
          </a:p>
          <a:p>
            <a:pPr lvl="1"/>
            <a:r>
              <a:rPr lang="ru-RU" dirty="0" smtClean="0"/>
              <a:t>Качественное обогащение кадрового состава</a:t>
            </a:r>
          </a:p>
          <a:p>
            <a:pPr lvl="1"/>
            <a:r>
              <a:rPr lang="ru-RU" dirty="0"/>
              <a:t>Этапы перехода в новое качество</a:t>
            </a:r>
            <a:endParaRPr lang="en-US" dirty="0"/>
          </a:p>
          <a:p>
            <a:pPr lvl="1"/>
            <a:r>
              <a:rPr lang="ru-RU" dirty="0" smtClean="0"/>
              <a:t>Источники финансирования</a:t>
            </a:r>
          </a:p>
          <a:p>
            <a:pPr lvl="1"/>
            <a:r>
              <a:rPr lang="ru-RU" dirty="0" smtClean="0"/>
              <a:t>Ожидаемые результаты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0540" y="254000"/>
            <a:ext cx="8153400" cy="869950"/>
          </a:xfrm>
        </p:spPr>
        <p:txBody>
          <a:bodyPr>
            <a:noAutofit/>
          </a:bodyPr>
          <a:lstStyle/>
          <a:p>
            <a:r>
              <a:rPr lang="ru-RU" dirty="0" smtClean="0"/>
              <a:t>Типовой алгоритм реформирования библиотеки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0" dirty="0" smtClean="0"/>
              <a:t>Первое</a:t>
            </a:r>
            <a:r>
              <a:rPr lang="ru-RU" sz="3200" dirty="0" smtClean="0"/>
              <a:t> </a:t>
            </a:r>
            <a:endParaRPr lang="ru-RU" sz="32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0" dirty="0" smtClean="0"/>
              <a:t>Второе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Изучить </a:t>
            </a:r>
            <a:r>
              <a:rPr lang="ru-RU" dirty="0"/>
              <a:t>потребности </a:t>
            </a:r>
            <a:r>
              <a:rPr lang="ru-RU" dirty="0" smtClean="0"/>
              <a:t>всей потенциальной аудитории (именно всей, а не оставшихся в числе редких пользователей).</a:t>
            </a:r>
          </a:p>
          <a:p>
            <a:r>
              <a:rPr lang="ru-RU" dirty="0" smtClean="0"/>
              <a:t>Ответить на вопросы: </a:t>
            </a:r>
          </a:p>
          <a:p>
            <a:pPr lvl="1"/>
            <a:r>
              <a:rPr lang="ru-RU" dirty="0" smtClean="0"/>
              <a:t>почему разные категории пользователей </a:t>
            </a:r>
            <a:r>
              <a:rPr lang="ru-RU" b="1" dirty="0"/>
              <a:t>не </a:t>
            </a:r>
            <a:r>
              <a:rPr lang="ru-RU" b="1" dirty="0" smtClean="0"/>
              <a:t>посещают </a:t>
            </a:r>
            <a:r>
              <a:rPr lang="ru-RU" dirty="0" smtClean="0"/>
              <a:t>библиотеку?</a:t>
            </a:r>
          </a:p>
          <a:p>
            <a:pPr lvl="1"/>
            <a:r>
              <a:rPr lang="ru-RU" dirty="0" smtClean="0"/>
              <a:t>в чем мы </a:t>
            </a:r>
            <a:r>
              <a:rPr lang="ru-RU" b="1" dirty="0" smtClean="0"/>
              <a:t>не </a:t>
            </a:r>
            <a:r>
              <a:rPr lang="ru-RU" b="1" dirty="0" err="1" smtClean="0"/>
              <a:t>релевантны</a:t>
            </a:r>
            <a:r>
              <a:rPr lang="ru-RU" b="1" dirty="0" smtClean="0"/>
              <a:t> </a:t>
            </a:r>
            <a:r>
              <a:rPr lang="ru-RU" dirty="0" smtClean="0"/>
              <a:t>ожиданиям пользователей?</a:t>
            </a:r>
            <a:endParaRPr lang="ru-RU" dirty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Разработать стратегию изменений,  максимально сочетающую потребности пользователей и возможности библиотеки.</a:t>
            </a:r>
          </a:p>
          <a:p>
            <a:r>
              <a:rPr lang="ru-RU" dirty="0" smtClean="0"/>
              <a:t>Наладить тесное сотрудничество с аудиторией, внедрить новые сервисы, изменив </a:t>
            </a:r>
            <a:r>
              <a:rPr lang="ru-RU" b="1" dirty="0" smtClean="0"/>
              <a:t>содержание собственной деятельности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Принципы преобразования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Библиотекари обязаны обладать опережающим сознанием - видеть ситуацию в сообществе (понимать потребности  и прогнозировать его развитие) лучше, нежели кто-либо иной, и выстраивать работу библиотеки на основе этого знания.</a:t>
            </a:r>
          </a:p>
          <a:p>
            <a:r>
              <a:rPr lang="ru-RU" dirty="0" smtClean="0"/>
              <a:t>Строить библиотеку не для людей, а с людьми: пользователи вовлекаются в жизнь библиотеки, если они способны управлять её изменениями.</a:t>
            </a:r>
          </a:p>
          <a:p>
            <a:r>
              <a:rPr lang="ru-RU" dirty="0" smtClean="0"/>
              <a:t>По минимуму ограничивать инициативу пользователей, находящуюся в рамках закона, и не </a:t>
            </a:r>
            <a:r>
              <a:rPr lang="ru-RU" dirty="0"/>
              <a:t>бояться нестандартных решений, которые первоначально могут показаться абсурдными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 </a:t>
            </a:r>
            <a:r>
              <a:rPr lang="ru-RU" dirty="0"/>
              <a:t>«</a:t>
            </a:r>
            <a:r>
              <a:rPr lang="ru-RU" dirty="0" smtClean="0"/>
              <a:t>текущем моменте»: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9500"/>
          </a:bodyPr>
          <a:lstStyle/>
          <a:p>
            <a:r>
              <a:rPr lang="ru-RU" dirty="0" smtClean="0"/>
              <a:t>Надежды на то, что ситуация вернется к прежней – повысится спрос на печатные издания, а с ней и на библиотеки, – беспочвенна. Внешняя среда меняется настолько</a:t>
            </a:r>
            <a:r>
              <a:rPr lang="ru-RU" dirty="0"/>
              <a:t> </a:t>
            </a:r>
            <a:r>
              <a:rPr lang="ru-RU" dirty="0" smtClean="0"/>
              <a:t>быстро, что идти можно только вперед.</a:t>
            </a:r>
          </a:p>
          <a:p>
            <a:r>
              <a:rPr lang="ru-RU" dirty="0" smtClean="0"/>
              <a:t>Чтобы реформирование не выливалось в банальное закрытие библиотек и постоянное сокращение библиотекарей, необходимо превентивно предлагать четко выстроенную программу действий </a:t>
            </a:r>
            <a:r>
              <a:rPr lang="ru-RU" b="1" dirty="0" smtClean="0"/>
              <a:t>в новых условиях</a:t>
            </a:r>
            <a:r>
              <a:rPr lang="ru-RU" dirty="0" smtClean="0"/>
              <a:t>, не дожидаясь реакции учредителей, которая редко бывает детально продумана и рациональна выстроена.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980728"/>
            <a:ext cx="8352928" cy="4968552"/>
          </a:xfrm>
        </p:spPr>
        <p:txBody>
          <a:bodyPr>
            <a:normAutofit/>
          </a:bodyPr>
          <a:lstStyle/>
          <a:p>
            <a:r>
              <a:rPr lang="en-US" dirty="0" smtClean="0"/>
              <a:t>XXI </a:t>
            </a:r>
            <a:r>
              <a:rPr lang="ru-RU" dirty="0" smtClean="0"/>
              <a:t>век – эпоха,  в которой самой постоянной вещью становятся… изменения.</a:t>
            </a:r>
            <a:br>
              <a:rPr lang="ru-RU" dirty="0" smtClean="0"/>
            </a:br>
            <a:r>
              <a:rPr lang="ru-RU" dirty="0" smtClean="0"/>
              <a:t>Проникновение цифровых технологий глубочайшим образом модернизирует все без исключения сферы человеческой деятельности.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07288" cy="97234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Главная ценностью библиотек не их фонды, а их библиотекари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Для поколения библиотекарей, ориентированных на выполнение «традиционных» задач, инновации оборачиваются исчезновением условий спокойного существования, изменением должностных обязанностей и, фактически, сменой стиля жизни (из аутсайдера – в лидеры).</a:t>
            </a:r>
          </a:p>
          <a:p>
            <a:r>
              <a:rPr lang="ru-RU" dirty="0" smtClean="0"/>
              <a:t>Каждый библиотекарь должен сделать выбор: или гигантский, требующий напряжения всех сил, интеллектуальный рывок, или стремительно нарастающая деградация; или судьба последнего поколения в истории профессии, или </a:t>
            </a:r>
            <a:r>
              <a:rPr lang="ru-RU" dirty="0" err="1" smtClean="0"/>
              <a:t>родоначалие</a:t>
            </a:r>
            <a:r>
              <a:rPr lang="ru-RU" dirty="0" smtClean="0"/>
              <a:t> качественно иной генерации профессионалов, роль и влияние которых будут только нарастать.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980728"/>
            <a:ext cx="8068444" cy="1428743"/>
          </a:xfrm>
        </p:spPr>
        <p:txBody>
          <a:bodyPr>
            <a:normAutofit/>
          </a:bodyPr>
          <a:lstStyle/>
          <a:p>
            <a:pPr eaLnBrk="1" hangingPunct="1"/>
            <a:r>
              <a:rPr lang="ru-RU" sz="4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Спасибо за внимание!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42938" y="2714625"/>
            <a:ext cx="7601470" cy="3887788"/>
          </a:xfrm>
        </p:spPr>
        <p:txBody>
          <a:bodyPr/>
          <a:lstStyle/>
          <a:p>
            <a:pPr eaLnBrk="1" hangingPunct="1">
              <a:defRPr/>
            </a:pPr>
            <a:r>
              <a:rPr lang="ru-RU" sz="6000" b="1" dirty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Вадим </a:t>
            </a:r>
            <a:r>
              <a:rPr lang="ru-RU" sz="60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Степанов</a:t>
            </a:r>
          </a:p>
          <a:p>
            <a:pPr eaLnBrk="1" hangingPunct="1">
              <a:defRPr/>
            </a:pP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vadimstepanov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.</a:t>
            </a:r>
            <a:r>
              <a:rPr lang="ru-RU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ru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stepanov@vadimstepanov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.</a:t>
            </a:r>
            <a:r>
              <a:rPr lang="ru-RU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ru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Технологические прогнозы </a:t>
            </a:r>
            <a:r>
              <a:rPr lang="ru-RU" dirty="0" err="1" smtClean="0"/>
              <a:t>Рэя</a:t>
            </a:r>
            <a:r>
              <a:rPr lang="ru-RU" dirty="0" smtClean="0"/>
              <a:t> </a:t>
            </a:r>
            <a:r>
              <a:rPr lang="ru-RU" dirty="0" err="1" smtClean="0"/>
              <a:t>Курцвайля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712968" cy="4565104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2019 - </a:t>
            </a:r>
            <a:r>
              <a:rPr lang="ru-RU" sz="1800" dirty="0" smtClean="0"/>
              <a:t>Процессоры будут встраиваться в одежду, обувь, мебель и т.п. Люди будут общаться с компьютерами через двусторонний речевой и жестовый интерфейс, не пользуясь клавиатурой. </a:t>
            </a:r>
          </a:p>
          <a:p>
            <a:r>
              <a:rPr lang="ru-RU" sz="1800" dirty="0" smtClean="0"/>
              <a:t>Слепые смогут надевать очки, которые будут интерпретировать реальный мир с помощью речи. Глухие станут использовать устройства, преобразующие речь в текст или знаки. Пациенты с повреждениями спинного мозга смогут ходить, используя </a:t>
            </a:r>
            <a:r>
              <a:rPr lang="ru-RU" sz="1800" dirty="0" err="1" smtClean="0"/>
              <a:t>экзоскелет</a:t>
            </a:r>
            <a:r>
              <a:rPr lang="ru-RU" sz="1800" dirty="0" smtClean="0"/>
              <a:t>. Устройства тактильной связи будут использоваться в системах виртуальной реальности для более эмоционального общения людей, включая виртуальный секс.</a:t>
            </a:r>
          </a:p>
          <a:p>
            <a:r>
              <a:rPr lang="ru-RU" sz="1800" dirty="0" smtClean="0"/>
              <a:t>Системы автоматического перевода достигнут уровня профессионального переводчика.</a:t>
            </a:r>
          </a:p>
          <a:p>
            <a:r>
              <a:rPr lang="ru-RU" sz="1800" b="1" dirty="0" smtClean="0"/>
              <a:t>2021  - </a:t>
            </a:r>
            <a:r>
              <a:rPr lang="ru-RU" sz="1800" dirty="0" smtClean="0"/>
              <a:t>Компьютерные программы научатся создавать предметы искусства на уровне людей или даже лучше них. Появятся созданные искусственным интеллектом картины, скульптуры и музыкальные композиции.</a:t>
            </a:r>
          </a:p>
          <a:p>
            <a:r>
              <a:rPr lang="ru-RU" sz="1800" b="1" dirty="0" smtClean="0"/>
              <a:t>Бумажные книги станут раритетом. Основным средством для просмотра текстов будут тонкие легкие портативные дисплеи с высоким разрешением.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Технологические прогнозы </a:t>
            </a:r>
            <a:r>
              <a:rPr lang="ru-RU" dirty="0" err="1" smtClean="0"/>
              <a:t>Рэя</a:t>
            </a:r>
            <a:r>
              <a:rPr lang="ru-RU" dirty="0" smtClean="0"/>
              <a:t> </a:t>
            </a:r>
            <a:r>
              <a:rPr lang="ru-RU" dirty="0" err="1" smtClean="0"/>
              <a:t>Курцвайля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496944" cy="4637112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2022</a:t>
            </a:r>
            <a:r>
              <a:rPr lang="ru-RU" sz="1800" dirty="0" smtClean="0"/>
              <a:t> - Роботы станут привычны, как домашние животные. Начнут приниматься законы, регулирующие взаимоотношения людей и роботов.</a:t>
            </a:r>
          </a:p>
          <a:p>
            <a:r>
              <a:rPr lang="ru-RU" sz="1800" b="1" dirty="0" smtClean="0"/>
              <a:t>2024</a:t>
            </a:r>
            <a:r>
              <a:rPr lang="ru-RU" sz="1800" dirty="0" smtClean="0"/>
              <a:t> - Получат широкое распространены системы </a:t>
            </a:r>
            <a:r>
              <a:rPr lang="ru-RU" sz="1800" dirty="0" err="1" smtClean="0"/>
              <a:t>автовождения</a:t>
            </a:r>
            <a:r>
              <a:rPr lang="ru-RU" sz="1800" dirty="0" smtClean="0"/>
              <a:t>. В ряде стран будет запрещено управление автомобилем без электронного ассистента. С 2020 по 2025 годы появятся компактные персональные летательные аппараты.</a:t>
            </a:r>
          </a:p>
          <a:p>
            <a:r>
              <a:rPr lang="ru-RU" sz="1800" b="1" dirty="0" smtClean="0"/>
              <a:t>2025</a:t>
            </a:r>
            <a:r>
              <a:rPr lang="ru-RU" sz="1800" dirty="0" smtClean="0"/>
              <a:t> - Носимая электроника начнёт вытесняться имплантируемой. Люди будут эффективно бороться с процессами старения и продлевать свою жизнь с помощью </a:t>
            </a:r>
            <a:r>
              <a:rPr lang="ru-RU" sz="1800" dirty="0" err="1" smtClean="0"/>
              <a:t>нанороботов</a:t>
            </a:r>
            <a:r>
              <a:rPr lang="ru-RU" sz="1800" dirty="0" smtClean="0"/>
              <a:t>.</a:t>
            </a:r>
          </a:p>
          <a:p>
            <a:r>
              <a:rPr lang="ru-RU" sz="1800" b="1" dirty="0" smtClean="0"/>
              <a:t>2028</a:t>
            </a:r>
            <a:r>
              <a:rPr lang="ru-RU" sz="1800" dirty="0" smtClean="0"/>
              <a:t> - Альтернативная энергетика станет одной из ключевых технологий и будет утверждена как доминирующая концепция. Солнечные батареи станут настолько эффективными, что их хватит на покрытие большей части энергетических затрат.</a:t>
            </a:r>
          </a:p>
          <a:p>
            <a:r>
              <a:rPr lang="ru-RU" sz="1800" b="1" dirty="0" smtClean="0"/>
              <a:t>2031</a:t>
            </a:r>
            <a:r>
              <a:rPr lang="ru-RU" sz="1800" dirty="0" smtClean="0"/>
              <a:t> - Многие люди добровольно станут киборгами, а из-за обилия имплантатов будет переосмыслен сам термин «человеческое существо». Органы будут изготавливать машины в любой крупной больнице.</a:t>
            </a:r>
          </a:p>
          <a:p>
            <a:r>
              <a:rPr lang="ru-RU" sz="1800" b="1" dirty="0" smtClean="0"/>
              <a:t>2033</a:t>
            </a:r>
            <a:r>
              <a:rPr lang="ru-RU" sz="1800" dirty="0" smtClean="0"/>
              <a:t> - Все автомобили станут самоуправляемыми. Сельскохозяйственные работы и системы транспорта также будут полностью автоматизированы.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268760"/>
            <a:ext cx="8280920" cy="410445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Сомневаетесь в реальности прогнозов? </a:t>
            </a:r>
            <a:br>
              <a:rPr lang="ru-RU" sz="3600" dirty="0" smtClean="0"/>
            </a:br>
            <a:r>
              <a:rPr lang="ru-RU" sz="3600" dirty="0" smtClean="0"/>
              <a:t> – И правильно делаете. </a:t>
            </a:r>
            <a:br>
              <a:rPr lang="ru-RU" sz="3600" dirty="0" smtClean="0"/>
            </a:br>
            <a:r>
              <a:rPr lang="ru-RU" sz="3600" dirty="0" smtClean="0"/>
              <a:t>Скорее всего, они отстают от жизни.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Последствия цифровой революции для традиционной библиотеки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395536" y="1340768"/>
            <a:ext cx="5688632" cy="5257799"/>
          </a:xfrm>
        </p:spPr>
        <p:txBody>
          <a:bodyPr>
            <a:normAutofit/>
          </a:bodyPr>
          <a:lstStyle/>
          <a:p>
            <a:r>
              <a:rPr lang="ru-RU" dirty="0" smtClean="0"/>
              <a:t>Цифровая инфраструктура передачи данных, превосходящая по всем параметрам печатную систему коммуникаций, объективно приводит </a:t>
            </a:r>
            <a:r>
              <a:rPr lang="ru-RU" b="1" dirty="0" smtClean="0"/>
              <a:t>к </a:t>
            </a:r>
            <a:r>
              <a:rPr lang="ru-RU" dirty="0" smtClean="0"/>
              <a:t>исчезновению потребности в библиотеках и библиотекарях в традиционном понимании.</a:t>
            </a:r>
          </a:p>
          <a:p>
            <a:r>
              <a:rPr lang="ru-RU" dirty="0" smtClean="0"/>
              <a:t>Нынешнее существование библиотек обеспечивается за счет «инерционного хода»,  который ослабевает с каждым месяцем. </a:t>
            </a:r>
          </a:p>
          <a:p>
            <a:endParaRPr lang="ru-RU" dirty="0"/>
          </a:p>
        </p:txBody>
      </p:sp>
      <p:pic>
        <p:nvPicPr>
          <p:cNvPr id="3" name="Объект 2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00192" y="1340768"/>
            <a:ext cx="2153135" cy="49371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301608" cy="4514800"/>
          </a:xfrm>
        </p:spPr>
        <p:txBody>
          <a:bodyPr>
            <a:normAutofit/>
          </a:bodyPr>
          <a:lstStyle/>
          <a:p>
            <a:r>
              <a:rPr lang="ru-RU" dirty="0"/>
              <a:t>У библиотечного сообщества есть крайне ограниченный временной </a:t>
            </a:r>
            <a:r>
              <a:rPr lang="ru-RU" dirty="0" smtClean="0"/>
              <a:t>запас (сохранение кредита доверия из прошлого), </a:t>
            </a:r>
            <a:r>
              <a:rPr lang="ru-RU" dirty="0"/>
              <a:t>чтобы попытаться самим </a:t>
            </a:r>
            <a:r>
              <a:rPr lang="ru-RU" dirty="0" smtClean="0"/>
              <a:t>определить </a:t>
            </a:r>
            <a:r>
              <a:rPr lang="ru-RU" dirty="0"/>
              <a:t>собственную роль, </a:t>
            </a:r>
            <a:r>
              <a:rPr lang="ru-RU" b="1" dirty="0"/>
              <a:t>основываясь на потребностях цифрового общества</a:t>
            </a:r>
            <a:r>
              <a:rPr lang="ru-RU" dirty="0"/>
              <a:t>, а не на стремлении к сохранению в прежнем виде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7156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424936" cy="1080120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Глобальные вызовы цифровой эпохи: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340768"/>
            <a:ext cx="8291264" cy="4968553"/>
          </a:xfrm>
        </p:spPr>
        <p:txBody>
          <a:bodyPr>
            <a:noAutofit/>
          </a:bodyPr>
          <a:lstStyle/>
          <a:p>
            <a:pPr marL="514350" indent="-514350"/>
            <a:r>
              <a:rPr lang="ru-RU" sz="2400" dirty="0" smtClean="0"/>
              <a:t>Гигантское увеличение интенсивности информационных обменов в сочетании с обвальным снижением качества  информации.</a:t>
            </a:r>
          </a:p>
          <a:p>
            <a:pPr marL="514350" indent="-514350"/>
            <a:r>
              <a:rPr lang="ru-RU" sz="2400" dirty="0" smtClean="0"/>
              <a:t>Нарастающая динамика изменений всех сфер деятельности, использующих стандартные алгоритмы действий, обусловленная стремительным развитием роботизации. </a:t>
            </a:r>
            <a:r>
              <a:rPr lang="ru-RU" sz="2400" b="1" dirty="0" smtClean="0"/>
              <a:t>Людям остаются творческие профессии, требующие развитой фантазии и интеллекта</a:t>
            </a:r>
            <a:r>
              <a:rPr lang="ru-RU" sz="2400" dirty="0" smtClean="0"/>
              <a:t>.</a:t>
            </a:r>
          </a:p>
          <a:p>
            <a:pPr marL="514350" indent="-514350"/>
            <a:r>
              <a:rPr lang="ru-RU" sz="2400" dirty="0" smtClean="0"/>
              <a:t>Возникновение невиданных ранее механизмов управления сознанием масс. Подлинные потребности граждан могут легко вуалироваться, заменяясь фальшивыми интересами, сводящимися в итоге к повиновению.</a:t>
            </a:r>
            <a:endParaRPr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Последствия падения качества потребляемой информации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323528" y="1700808"/>
            <a:ext cx="4172272" cy="4565104"/>
          </a:xfrm>
        </p:spPr>
        <p:txBody>
          <a:bodyPr>
            <a:normAutofit/>
          </a:bodyPr>
          <a:lstStyle/>
          <a:p>
            <a:r>
              <a:rPr lang="ru-RU" dirty="0" smtClean="0"/>
              <a:t>Понижающийся уровень собственного интеллекта, сочетающийся с уверенностью, что все при необходимости легко ищется</a:t>
            </a:r>
            <a:r>
              <a:rPr lang="ru-RU" dirty="0"/>
              <a:t>, </a:t>
            </a:r>
            <a:r>
              <a:rPr lang="ru-RU" dirty="0" smtClean="0"/>
              <a:t>приводит к  представлению мира в искаженном свете и принятию чудовищных по уровню невежества решений.</a:t>
            </a:r>
            <a:endParaRPr lang="ru-RU" dirty="0"/>
          </a:p>
        </p:txBody>
      </p:sp>
      <p:pic>
        <p:nvPicPr>
          <p:cNvPr id="7" name="Содержимое 6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32325" y="1663700"/>
            <a:ext cx="4429596" cy="442959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Началь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11053</TotalTime>
  <Words>1603</Words>
  <Application>Microsoft Office PowerPoint</Application>
  <PresentationFormat>Экран (4:3)</PresentationFormat>
  <Paragraphs>110</Paragraphs>
  <Slides>21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Начальная</vt:lpstr>
      <vt:lpstr>Больше, чем книги: библиотека и библиотекари в мире, где меняется всё</vt:lpstr>
      <vt:lpstr>XXI век – эпоха,  в которой самой постоянной вещью становятся… изменения. Проникновение цифровых технологий глубочайшим образом модернизирует все без исключения сферы человеческой деятельности.</vt:lpstr>
      <vt:lpstr>Технологические прогнозы Рэя Курцвайля</vt:lpstr>
      <vt:lpstr>Технологические прогнозы Рэя Курцвайля</vt:lpstr>
      <vt:lpstr>Сомневаетесь в реальности прогнозов?   – И правильно делаете.  Скорее всего, они отстают от жизни.</vt:lpstr>
      <vt:lpstr>Последствия цифровой революции для традиционной библиотеки</vt:lpstr>
      <vt:lpstr>У библиотечного сообщества есть крайне ограниченный временной запас (сохранение кредита доверия из прошлого), чтобы попытаться самим определить собственную роль, основываясь на потребностях цифрового общества, а не на стремлении к сохранению в прежнем виде.</vt:lpstr>
      <vt:lpstr>Глобальные вызовы цифровой эпохи:</vt:lpstr>
      <vt:lpstr>Последствия падения качества потребляемой информации</vt:lpstr>
      <vt:lpstr>Ответ на вызовы – переосмысление функций библиотеки</vt:lpstr>
      <vt:lpstr>Сегодня и завтра Библиотека – это открытая (доступная для всех) инновационно-просветительская площадка, обеспечивающая  поддержку всех форм познания и обретения пользователями компетенций, позволяющих адаптироваться к постоянно меняющимся условиям жизни.</vt:lpstr>
      <vt:lpstr>Что меняется по сравнению с предыдущим периодом:</vt:lpstr>
      <vt:lpstr>Признаки надвигающейся «Великой библиотечной революции»</vt:lpstr>
      <vt:lpstr>Стратегия преобразований: навстречу друг другу</vt:lpstr>
      <vt:lpstr>Революция сверху (Минкультуры России):</vt:lpstr>
      <vt:lpstr>Революция снизу: реализация перемен на уровне библиотеки</vt:lpstr>
      <vt:lpstr>Типовой алгоритм реформирования библиотеки:</vt:lpstr>
      <vt:lpstr>Принципы преобразования</vt:lpstr>
      <vt:lpstr>О «текущем моменте»:</vt:lpstr>
      <vt:lpstr>Главная ценностью библиотек не их фонды, а их библиотекари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Больше, чем книги: библиотека и библиотекари в мире, где меняется всё</dc:title>
  <dc:creator>0001</dc:creator>
  <cp:lastModifiedBy>Пользователь</cp:lastModifiedBy>
  <cp:revision>576</cp:revision>
  <dcterms:created xsi:type="dcterms:W3CDTF">2016-03-06T08:19:30Z</dcterms:created>
  <dcterms:modified xsi:type="dcterms:W3CDTF">2016-06-08T11:45:12Z</dcterms:modified>
</cp:coreProperties>
</file>